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7" r:id="rId12"/>
    <p:sldId id="278" r:id="rId13"/>
    <p:sldId id="266" r:id="rId14"/>
    <p:sldId id="272" r:id="rId15"/>
    <p:sldId id="267" r:id="rId16"/>
    <p:sldId id="273" r:id="rId17"/>
    <p:sldId id="274" r:id="rId18"/>
    <p:sldId id="275" r:id="rId19"/>
    <p:sldId id="276" r:id="rId20"/>
  </p:sldIdLst>
  <p:sldSz cx="24384000" cy="13716000"/>
  <p:notesSz cx="6858000" cy="9144000"/>
  <p:embeddedFontLst>
    <p:embeddedFont>
      <p:font typeface="Helvetica Neue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rt" id="{088D76B9-29DE-46B2-9A80-C605009CE660}">
          <p14:sldIdLst>
            <p14:sldId id="256"/>
            <p14:sldId id="257"/>
          </p14:sldIdLst>
        </p14:section>
        <p14:section name="Projektumfeld" id="{6FB264FB-EB1F-4986-A6C4-191BEE322016}">
          <p14:sldIdLst>
            <p14:sldId id="258"/>
          </p14:sldIdLst>
        </p14:section>
        <p14:section name="Projektziel" id="{C52A7B74-3544-4456-94DC-20449FFC0FD1}">
          <p14:sldIdLst>
            <p14:sldId id="259"/>
          </p14:sldIdLst>
        </p14:section>
        <p14:section name="Projektthema" id="{970FFF3F-2847-49A9-AA40-11B67274DDC8}">
          <p14:sldIdLst>
            <p14:sldId id="260"/>
          </p14:sldIdLst>
        </p14:section>
        <p14:section name="Projektphasen" id="{06CF23A7-0DEC-41E3-BDF4-9BD6E0953834}">
          <p14:sldIdLst>
            <p14:sldId id="261"/>
          </p14:sldIdLst>
        </p14:section>
        <p14:section name="Anforderungen" id="{DB1B256B-6502-488C-912C-C3D4CB1836B2}">
          <p14:sldIdLst>
            <p14:sldId id="262"/>
            <p14:sldId id="263"/>
          </p14:sldIdLst>
        </p14:section>
        <p14:section name="Entwurf der Benutzeroberfläche" id="{01855ED6-A3AD-4E60-93BF-B5942670A2EB}">
          <p14:sldIdLst>
            <p14:sldId id="264"/>
            <p14:sldId id="265"/>
            <p14:sldId id="277"/>
            <p14:sldId id="278"/>
          </p14:sldIdLst>
        </p14:section>
        <p14:section name="Umsetzung" id="{913D1185-330A-4A7B-AB62-EB2E561D9EAB}">
          <p14:sldIdLst>
            <p14:sldId id="266"/>
            <p14:sldId id="272"/>
            <p14:sldId id="267"/>
          </p14:sldIdLst>
        </p14:section>
        <p14:section name="Zielerreichung" id="{FE32E048-7B2F-4FA7-AC0D-4AB34EAD66F3}">
          <p14:sldIdLst>
            <p14:sldId id="273"/>
          </p14:sldIdLst>
        </p14:section>
        <p14:section name="Lessons Learned" id="{52CFF963-C9E1-419C-BFD3-02602264F353}">
          <p14:sldIdLst>
            <p14:sldId id="274"/>
          </p14:sldIdLst>
        </p14:section>
        <p14:section name="Ausblick" id="{BCFD14AC-A83F-463A-8752-B636B903585A}">
          <p14:sldIdLst>
            <p14:sldId id="275"/>
          </p14:sldIdLst>
        </p14:section>
        <p14:section name="Ende" id="{24093A23-E39C-4A73-BB08-7B07F6665FEB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984F"/>
    <a:srgbClr val="E16565"/>
    <a:srgbClr val="DB241B"/>
    <a:srgbClr val="EA5851"/>
    <a:srgbClr val="FAC21A"/>
    <a:srgbClr val="94CA52"/>
    <a:srgbClr val="EC584F"/>
    <a:srgbClr val="E95938"/>
    <a:srgbClr val="E40A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606" autoAdjust="0"/>
    <p:restoredTop sz="94660"/>
  </p:normalViewPr>
  <p:slideViewPr>
    <p:cSldViewPr snapToGrid="0">
      <p:cViewPr varScale="1">
        <p:scale>
          <a:sx n="53" d="100"/>
          <a:sy n="53" d="100"/>
        </p:scale>
        <p:origin x="10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1C5F9760-F3E4-C53C-D213-7B4163970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ACC1591F-97FE-CC02-4A99-A0B630EB79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2E07A40E-39A1-8448-889A-5D394BFAC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418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0B5CABAE-10B5-91E7-3154-3E8BF74B7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D1A04E80-C7FD-4020-C5B0-905BBDB59E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A26843BA-A75E-92FB-1266-6A4DB9625C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5641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557ec48abde9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96" name="Google Shape;196;g6b1557ec48abde99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TargetFramework</a:t>
            </a:r>
            <a:r>
              <a:rPr lang="de-DE" sz="22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de-DE" b="1" dirty="0"/>
              <a:t>.NET 8</a:t>
            </a:r>
            <a:r>
              <a:rPr lang="de-DE" dirty="0"/>
              <a:t>, </a:t>
            </a:r>
            <a:r>
              <a:rPr lang="de-DE" dirty="0" err="1"/>
              <a:t>LanguageVersion</a:t>
            </a:r>
            <a:r>
              <a:rPr lang="de-DE" dirty="0"/>
              <a:t>: </a:t>
            </a:r>
            <a:r>
              <a:rPr lang="de-DE" b="1" dirty="0"/>
              <a:t>C# 12</a:t>
            </a:r>
            <a:r>
              <a:rPr lang="de-DE" b="0" dirty="0"/>
              <a:t>, IDE: </a:t>
            </a:r>
            <a:r>
              <a:rPr lang="de-DE" b="1" dirty="0"/>
              <a:t>Visual Studio 2026</a:t>
            </a:r>
            <a:endParaRPr b="1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869f4f2cf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37" name="Google Shape;237;g2b869f4f2cf_1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~50 Sek langes Video von der laufenden Simulation (Default-Parameter)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b83ae6751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03" name="Google Shape;203;g2b83ae67511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1" dirty="0"/>
              <a:t>Auswertung</a:t>
            </a:r>
            <a:r>
              <a:rPr lang="de-DE" dirty="0"/>
              <a:t> vom </a:t>
            </a:r>
            <a:r>
              <a:rPr lang="de-DE" b="1" dirty="0"/>
              <a:t>Simulationsvideo</a:t>
            </a:r>
            <a:r>
              <a:rPr lang="de-DE" dirty="0"/>
              <a:t> (Folie zuvor) + CSV-Daten: „</a:t>
            </a:r>
            <a:r>
              <a:rPr lang="de-DE" b="1" dirty="0"/>
              <a:t>Export CSV</a:t>
            </a:r>
            <a:r>
              <a:rPr lang="de-DE" dirty="0"/>
              <a:t>“-Button.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CSV: „</a:t>
            </a:r>
            <a:r>
              <a:rPr lang="de-DE" b="1" dirty="0" err="1"/>
              <a:t>C</a:t>
            </a:r>
            <a:r>
              <a:rPr lang="de-DE" dirty="0" err="1"/>
              <a:t>omma-</a:t>
            </a:r>
            <a:r>
              <a:rPr lang="de-DE" b="1" dirty="0" err="1"/>
              <a:t>S</a:t>
            </a:r>
            <a:r>
              <a:rPr lang="de-DE" dirty="0" err="1"/>
              <a:t>eparated</a:t>
            </a:r>
            <a:r>
              <a:rPr lang="de-DE" dirty="0"/>
              <a:t> </a:t>
            </a:r>
            <a:r>
              <a:rPr lang="de-DE" b="1" dirty="0"/>
              <a:t>V</a:t>
            </a:r>
            <a:r>
              <a:rPr lang="de-DE" dirty="0"/>
              <a:t>alues“. Verwendete </a:t>
            </a:r>
            <a:r>
              <a:rPr lang="de-DE" dirty="0" err="1"/>
              <a:t>VSCode</a:t>
            </a:r>
            <a:r>
              <a:rPr lang="de-DE" dirty="0"/>
              <a:t> Extension: „</a:t>
            </a:r>
            <a:r>
              <a:rPr lang="de-DE" sz="2200" b="1" i="0" u="none" strike="noStrike" cap="none" dirty="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Rainbow CSV</a:t>
            </a:r>
            <a:r>
              <a:rPr lang="de-DE" sz="2200" b="0" i="0" u="none" strike="noStrike" cap="none" dirty="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“</a:t>
            </a:r>
            <a:endParaRPr b="0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8d4b85e2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42" name="Google Shape;242;g268d4b85e28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20 Testfälle durchgeführt (War Teil der Doku).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7-seitiges Benutzerhandbuch.</a:t>
            </a: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68d4b85e2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49" name="Google Shape;249;g268d4b85e28_0_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</a:t>
            </a:r>
            <a:r>
              <a:rPr lang="de-DE" b="1" dirty="0"/>
              <a:t>MVVM</a:t>
            </a:r>
            <a:r>
              <a:rPr lang="de-DE" dirty="0"/>
              <a:t>“ steht für: „</a:t>
            </a:r>
            <a:r>
              <a:rPr lang="de-DE" b="1" dirty="0"/>
              <a:t>Model View ViewModel</a:t>
            </a:r>
            <a:r>
              <a:rPr lang="de-DE" dirty="0"/>
              <a:t>“-Architektur. 1. </a:t>
            </a:r>
            <a:r>
              <a:rPr lang="de-DE" b="1" dirty="0"/>
              <a:t>Model</a:t>
            </a:r>
            <a:r>
              <a:rPr lang="de-DE" dirty="0"/>
              <a:t> (Das Datenmodell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TerrainCell.cs</a:t>
            </a:r>
            <a:r>
              <a:rPr lang="de-DE" dirty="0"/>
              <a:t>), 2. </a:t>
            </a:r>
            <a:r>
              <a:rPr lang="de-DE" b="1" dirty="0"/>
              <a:t>View</a:t>
            </a:r>
            <a:r>
              <a:rPr lang="de-DE" dirty="0"/>
              <a:t> (Die Ansicht: GUI/XAML), 3. </a:t>
            </a:r>
            <a:r>
              <a:rPr lang="de-DE" b="1" dirty="0"/>
              <a:t>ViewModel</a:t>
            </a:r>
            <a:r>
              <a:rPr lang="de-DE" dirty="0"/>
              <a:t> (Das Bindeglied.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dirty="0" err="1"/>
              <a:t>GraphicsViewModel.cs</a:t>
            </a:r>
            <a:r>
              <a:rPr lang="de-DE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„Besonders lehrreich war für mich die Herausforderung, die Berechnungslogik (Model) so vom ViewModel zu trennen, dass die UI auch bei hoher Simulationsgeschwindigkeit flüssig bleibt.“</a:t>
            </a: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8d4b85e2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56" name="Google Shape;256;g268d4b85e28_0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Projekt-</a:t>
            </a:r>
            <a:r>
              <a:rPr lang="de-DE" b="1" dirty="0"/>
              <a:t>Abgabe</a:t>
            </a:r>
            <a:r>
              <a:rPr lang="de-DE" dirty="0"/>
              <a:t> war am </a:t>
            </a:r>
            <a:r>
              <a:rPr lang="de-DE" b="1" dirty="0"/>
              <a:t>6.2.26.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„Das Projekt ist in seinem jetzigen Umfang abgeschlossen und erfüllt alle Anforderungen. Aufgrund der modularen MVVM-Architektur ist es jedoch jederzeit bereit für die genannten Erweiterungen.“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8d4b85e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19" name="Google Shape;119;g268d4b85e2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8d4b85e2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26" name="Google Shape;126;g268d4b85e28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8d4b85e2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32" name="Google Shape;132;g268d4b85e28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Ziel bis zum 6.2.2026 zu erreichen (innerhalb knapp </a:t>
            </a:r>
            <a:r>
              <a:rPr lang="de-DE"/>
              <a:t>5 Monaten</a:t>
            </a:r>
            <a:r>
              <a:rPr lang="de-DE" dirty="0"/>
              <a:t>)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8d4b85e2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39" name="Google Shape;139;g268d4b85e28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Wieso Waldbrand?: </a:t>
            </a:r>
            <a:r>
              <a:rPr lang="de-DE" b="1" dirty="0"/>
              <a:t>Interesse</a:t>
            </a:r>
            <a:r>
              <a:rPr lang="de-DE" dirty="0"/>
              <a:t>, viele </a:t>
            </a:r>
            <a:r>
              <a:rPr lang="de-DE" b="1" dirty="0"/>
              <a:t>Umwelt-Faktoren</a:t>
            </a:r>
            <a:r>
              <a:rPr lang="de-DE" dirty="0"/>
              <a:t> und gute Möglichkeiten für </a:t>
            </a:r>
            <a:r>
              <a:rPr lang="de-DE" b="1" dirty="0"/>
              <a:t>Animationen</a:t>
            </a:r>
            <a:r>
              <a:rPr lang="de-DE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8e5c1c2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46" name="Google Shape;146;g268e5c1c2c8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Verwendetes Modell: </a:t>
            </a:r>
            <a:r>
              <a:rPr lang="de-DE" b="1" dirty="0"/>
              <a:t>Wasserfallmodell </a:t>
            </a:r>
            <a:r>
              <a:rPr lang="de-DE" b="0" dirty="0"/>
              <a:t>(</a:t>
            </a:r>
            <a:r>
              <a:rPr lang="de-DE" b="0"/>
              <a:t>5 Phasen)</a:t>
            </a:r>
            <a:endParaRPr b="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8d4b85e2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66" name="Google Shape;166;g268d4b85e28_0_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Anforderungsdatum: 4.9.2025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8e5c1c2c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73" name="Google Shape;173;g268e5c1c2c8_0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8e6eac31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0" name="Google Shape;180;g268e6eac316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">
  <p:cSld name="Titel">
    <p:bg>
      <p:bgPr>
        <a:solidFill>
          <a:srgbClr val="23B3FC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Google Shape;9;p2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Google Shape;10;p2" descr="Hier steht eine Präsentations&#10;"/>
          <p:cNvSpPr txBox="1">
            <a:spLocks noGrp="1"/>
          </p:cNvSpPr>
          <p:nvPr>
            <p:ph type="body" idx="1"/>
          </p:nvPr>
        </p:nvSpPr>
        <p:spPr>
          <a:xfrm>
            <a:off x="1373406" y="2026351"/>
            <a:ext cx="19420477" cy="2924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927100" algn="l" rtl="0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Font typeface="Arial"/>
              <a:buChar char="•"/>
              <a:defRPr sz="1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2"/>
          </p:nvPr>
        </p:nvSpPr>
        <p:spPr>
          <a:xfrm>
            <a:off x="1462699" y="5593226"/>
            <a:ext cx="10661673" cy="500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3500"/>
              <a:buFont typeface="Arial"/>
              <a:buNone/>
              <a:defRPr sz="3500" b="0" i="0" u="none" strike="noStrike" cap="none">
                <a:solidFill>
                  <a:srgbClr val="002D4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2" name="Google Shape;12;p2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 descr="handsome-young-man-with-laptop-check-his-timetable-white.ps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278563" y="4029091"/>
            <a:ext cx="14523291" cy="969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3">
  <p:cSld name="Inhalt #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1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1907381" y="4188461"/>
            <a:ext cx="6732966" cy="448864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75" name="Google Shape;75;p11"/>
          <p:cNvSpPr>
            <a:spLocks noGrp="1"/>
          </p:cNvSpPr>
          <p:nvPr>
            <p:ph type="pic" idx="3"/>
          </p:nvPr>
        </p:nvSpPr>
        <p:spPr>
          <a:xfrm>
            <a:off x="8825517" y="4188461"/>
            <a:ext cx="6732965" cy="448864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9304349" y="7808227"/>
            <a:ext cx="3290101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4"/>
          </p:nvPr>
        </p:nvSpPr>
        <p:spPr>
          <a:xfrm>
            <a:off x="2387865" y="7808227"/>
            <a:ext cx="368394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5"/>
          </p:nvPr>
        </p:nvSpPr>
        <p:spPr>
          <a:xfrm>
            <a:off x="2387865" y="9109499"/>
            <a:ext cx="3754333" cy="257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87350" algn="l" rtl="0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6"/>
          </p:nvPr>
        </p:nvSpPr>
        <p:spPr>
          <a:xfrm>
            <a:off x="9304349" y="9071399"/>
            <a:ext cx="4619241" cy="3003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7"/>
          </p:nvPr>
        </p:nvSpPr>
        <p:spPr>
          <a:xfrm>
            <a:off x="15743652" y="4188519"/>
            <a:ext cx="6732791" cy="448852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81" name="Google Shape;81;p11"/>
          <p:cNvSpPr txBox="1">
            <a:spLocks noGrp="1"/>
          </p:cNvSpPr>
          <p:nvPr>
            <p:ph type="body" idx="8"/>
          </p:nvPr>
        </p:nvSpPr>
        <p:spPr>
          <a:xfrm>
            <a:off x="16149288" y="7808227"/>
            <a:ext cx="389646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9"/>
          </p:nvPr>
        </p:nvSpPr>
        <p:spPr>
          <a:xfrm>
            <a:off x="16149288" y="9071399"/>
            <a:ext cx="4421082" cy="301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83" name="Google Shape;83;p11"/>
          <p:cNvCxnSpPr/>
          <p:nvPr/>
        </p:nvCxnSpPr>
        <p:spPr>
          <a:xfrm>
            <a:off x="1902617" y="12791837"/>
            <a:ext cx="20578766" cy="1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4" name="Google Shape;84;p11"/>
          <p:cNvSpPr txBox="1">
            <a:spLocks noGrp="1"/>
          </p:cNvSpPr>
          <p:nvPr>
            <p:ph type="body" idx="1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6" name="Google Shape;86;p11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4">
  <p:cSld name="Inhalt #4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Google Shape;88;p12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2"/>
          <p:cNvSpPr>
            <a:spLocks noGrp="1"/>
          </p:cNvSpPr>
          <p:nvPr>
            <p:ph type="pic" idx="2"/>
          </p:nvPr>
        </p:nvSpPr>
        <p:spPr>
          <a:xfrm>
            <a:off x="1901145" y="4195994"/>
            <a:ext cx="20578618" cy="870556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90" name="Google Shape;90;p1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2" name="Google Shape;92;p12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5">
  <p:cSld name="Inhalt #5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>
            <a:spLocks noGrp="1"/>
          </p:cNvSpPr>
          <p:nvPr>
            <p:ph type="pic" idx="2"/>
          </p:nvPr>
        </p:nvSpPr>
        <p:spPr>
          <a:xfrm>
            <a:off x="0" y="-1"/>
            <a:ext cx="24384001" cy="13716001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cxnSp>
        <p:nvCxnSpPr>
          <p:cNvPr id="96" name="Google Shape;96;p13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5E5E5E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97" name="Google Shape;97;p1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9" name="Google Shape;99;p13" descr="GECKO LOGO WHITE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5333" y="474535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bschluss">
  <p:cSld name="Abschluss">
    <p:bg>
      <p:bgPr>
        <a:solidFill>
          <a:srgbClr val="23B3FC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4" name="Google Shape;104;p14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 rot="10800000">
            <a:off x="6913717" y="11688574"/>
            <a:ext cx="0" cy="1312719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10" name="Google Shape;110;p14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3" cy="476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811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Arial"/>
              <a:buChar char="•"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eer">
  <p:cSld name="Le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apitel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-1"/>
            <a:ext cx="20954343" cy="137160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" name="Google Shape;17;p3" descr="5197240-02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0576929" cy="1371795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2287789" y="2921793"/>
            <a:ext cx="22093338" cy="7872414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368090" y="5406958"/>
            <a:ext cx="15515789" cy="2902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01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3750"/>
              <a:buFont typeface="Arial"/>
              <a:buChar char="•"/>
              <a:defRPr sz="1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20" name="Google Shape;20;p3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32359" y="12362214"/>
            <a:ext cx="4322095" cy="774362"/>
          </a:xfrm>
          <a:prstGeom prst="rect">
            <a:avLst/>
          </a:prstGeom>
          <a:noFill/>
          <a:ln>
            <a:noFill/>
          </a:ln>
          <a:effectLst>
            <a:outerShdw blurRad="635000" rotWithShape="0">
              <a:srgbClr val="002D40"/>
            </a:outerShdw>
          </a:effec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">
  <p:cSld name="Inhalt #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220" cy="641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25" name="Google Shape;25;p4"/>
          <p:cNvCxnSpPr/>
          <p:nvPr/>
        </p:nvCxnSpPr>
        <p:spPr>
          <a:xfrm>
            <a:off x="1902617" y="3073400"/>
            <a:ext cx="20578800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26" name="Google Shape;26;p4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 1">
  <p:cSld name="Inhalt #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1" name="Google Shape;31;p5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3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2">
  <p:cSld name="Inhalt #2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6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4" name="Google Shape;34;p6"/>
          <p:cNvSpPr>
            <a:spLocks noGrp="1"/>
          </p:cNvSpPr>
          <p:nvPr>
            <p:ph type="pic" idx="2"/>
          </p:nvPr>
        </p:nvSpPr>
        <p:spPr>
          <a:xfrm>
            <a:off x="12192000" y="4190999"/>
            <a:ext cx="10287763" cy="8670231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914240" y="5743705"/>
            <a:ext cx="9907907" cy="5642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8" name="Google Shape;38;p6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9">
  <p:cSld name="Inhalt #9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7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44" name="Google Shape;44;p7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8">
  <p:cSld name="Inhalt #8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1902617" y="8880028"/>
            <a:ext cx="20578766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8" name="Google Shape;48;p8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2691276" y="9960371"/>
            <a:ext cx="19150229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1905000" y="4355293"/>
            <a:ext cx="20578765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2691276" y="5435637"/>
            <a:ext cx="18508803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2723529" y="40573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2723529" y="85531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5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6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56" name="Google Shape;56;p8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7">
  <p:cSld name="Inhalt #7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9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23B3FC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63" name="Google Shape;63;p9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6">
  <p:cSld name="Inhalt #6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-1" y="3048000"/>
            <a:ext cx="24384001" cy="1067395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70" name="Google Shape;70;p10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body" idx="1"/>
          </p:nvPr>
        </p:nvSpPr>
        <p:spPr>
          <a:xfrm>
            <a:off x="3409865" y="5134058"/>
            <a:ext cx="15515700" cy="3520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FFFFFF"/>
                </a:solidFill>
              </a:rPr>
              <a:t>Simulationsprojekt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002D40"/>
                </a:solidFill>
              </a:rPr>
              <a:t>Waldbrand-Simulation</a:t>
            </a:r>
            <a:endParaRPr dirty="0">
              <a:solidFill>
                <a:srgbClr val="002D4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Grafikseite</a:t>
            </a:r>
            <a:endParaRPr dirty="0"/>
          </a:p>
        </p:txBody>
      </p:sp>
      <p:sp>
        <p:nvSpPr>
          <p:cNvPr id="193" name="Google Shape;193;p2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C15222-1A41-9227-6549-80DDFFB6F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2284" y="3099775"/>
            <a:ext cx="11221717" cy="939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9ACEBC5-E3AF-FCFC-9424-DD65252BA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99" y="4840658"/>
            <a:ext cx="12182285" cy="40346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F32A63EB-C802-533F-1FDB-9C7BDA405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767E42DA-23BD-9FFD-CB76-D1FA4013D5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Simulation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CE846575-D5C2-39A8-8811-845D58FC3C3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0EEBD4B5-2878-E0A6-58CE-1B75D1F6C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88" y="4381724"/>
            <a:ext cx="10623042" cy="4952547"/>
          </a:xfrm>
          <a:prstGeom prst="rect">
            <a:avLst/>
          </a:prstGeom>
        </p:spPr>
      </p:pic>
      <p:pic>
        <p:nvPicPr>
          <p:cNvPr id="6" name="Grafik 5" descr="Ein Bild, das Screenshot, Grafiksoftware, Multimedia-Software, Farbigkeit enthält.&#10;&#10;KI-generierte Inhalte können fehlerhaft sein.">
            <a:extLst>
              <a:ext uri="{FF2B5EF4-FFF2-40B4-BE49-F238E27FC236}">
                <a16:creationId xmlns:a16="http://schemas.microsoft.com/office/drawing/2014/main" id="{19E6C07D-8DA6-B2C9-3747-1EF223DC9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8830" y="3115102"/>
            <a:ext cx="12549382" cy="88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35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5999DF5D-6BE7-2847-5D5B-323D95198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D3F939BD-31C0-A25C-2AB4-DAF325A37B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Auswertung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E05590FE-5199-C39F-F091-ED87BE5E9DC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5" name="Grafik 4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B262EA9A-AE66-603E-02FD-B54E0F488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4949" y="3117950"/>
            <a:ext cx="12642497" cy="8881571"/>
          </a:xfrm>
          <a:prstGeom prst="rect">
            <a:avLst/>
          </a:prstGeom>
        </p:spPr>
      </p:pic>
      <p:pic>
        <p:nvPicPr>
          <p:cNvPr id="7" name="Grafik 6" descr="Ein Bild, das Text, Screenshot, Schrift, Software enthält.&#10;&#10;KI-generierte Inhalte können fehlerhaft sein.">
            <a:extLst>
              <a:ext uri="{FF2B5EF4-FFF2-40B4-BE49-F238E27FC236}">
                <a16:creationId xmlns:a16="http://schemas.microsoft.com/office/drawing/2014/main" id="{0955797A-3A25-052D-3BA0-C3FF6652B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54" y="4738179"/>
            <a:ext cx="10488395" cy="449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4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Umsetzung</a:t>
            </a:r>
            <a:endParaRPr dirty="0"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2"/>
          </p:nvPr>
        </p:nvSpPr>
        <p:spPr>
          <a:xfrm>
            <a:off x="1892300" y="3624072"/>
            <a:ext cx="20568300" cy="917584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mit </a:t>
            </a:r>
            <a:r>
              <a:rPr lang="de-DE" sz="4200" b="1" dirty="0"/>
              <a:t>WPF</a:t>
            </a:r>
            <a:endParaRPr sz="4200" b="1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Programmiersprache: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C#</a:t>
            </a:r>
          </a:p>
          <a:p>
            <a:pPr indent="-495300">
              <a:lnSpc>
                <a:spcPct val="115000"/>
              </a:lnSpc>
              <a:spcBef>
                <a:spcPts val="0"/>
              </a:spcBef>
              <a:buSzPts val="4200"/>
            </a:pPr>
            <a:endParaRPr lang="de-DE" sz="29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Ablauf:</a:t>
            </a:r>
            <a:endParaRPr sz="4200" dirty="0"/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Benutzeroberfläche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Erstellen der Seiten, Baum-Objekte, Windpfeil-Kompass und Overlay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Logik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447800" lvl="2" indent="-571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 panose="020B0604020202020204" pitchFamily="34" charset="0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Generierung des Waldes zum Anwendungsstart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828800" lvl="3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inklusive Terrains, Bäume und gesetzte Werte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Verhalten der Einflussfaktoren auf den Brand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Zündquellen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Overlay-Funktionen (Editieren)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Implementierung</a:t>
            </a:r>
            <a:endParaRPr/>
          </a:p>
        </p:txBody>
      </p:sp>
      <p:pic>
        <p:nvPicPr>
          <p:cNvPr id="3" name="Grafik 2" descr="Ein Bild, das Text, Schrift, Screenshot, Zahl enthält.&#10;&#10;KI-generierte Inhalte können fehlerhaft sein.">
            <a:extLst>
              <a:ext uri="{FF2B5EF4-FFF2-40B4-BE49-F238E27FC236}">
                <a16:creationId xmlns:a16="http://schemas.microsoft.com/office/drawing/2014/main" id="{2380B8FE-1C0B-A553-DC0F-913F428F7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400" y="3273552"/>
            <a:ext cx="13081200" cy="316702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creenshot, Text, Kugel enthält.">
            <a:extLst>
              <a:ext uri="{FF2B5EF4-FFF2-40B4-BE49-F238E27FC236}">
                <a16:creationId xmlns:a16="http://schemas.microsoft.com/office/drawing/2014/main" id="{D7381E86-26A0-FA09-353C-31C593635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4512" y="1189482"/>
            <a:ext cx="17714976" cy="1192903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Diagramm, Screenshot, Reihe enthält.&#10;&#10;KI-generierte Inhalte können fehlerhaft sein.">
            <a:extLst>
              <a:ext uri="{FF2B5EF4-FFF2-40B4-BE49-F238E27FC236}">
                <a16:creationId xmlns:a16="http://schemas.microsoft.com/office/drawing/2014/main" id="{C6D7CA4A-EE0B-4064-F29F-CB5A60EF1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3118"/>
            <a:ext cx="14434085" cy="10109764"/>
          </a:xfrm>
          <a:prstGeom prst="rect">
            <a:avLst/>
          </a:prstGeom>
        </p:spPr>
      </p:pic>
      <p:pic>
        <p:nvPicPr>
          <p:cNvPr id="6" name="Grafik 5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C01E41D8-65C3-D809-528F-A283855EF9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5345" y="3137260"/>
            <a:ext cx="9958655" cy="7441480"/>
          </a:xfrm>
          <a:prstGeom prst="rect">
            <a:avLst/>
          </a:prstGeom>
        </p:spPr>
      </p:pic>
      <p:sp>
        <p:nvSpPr>
          <p:cNvPr id="2" name="Pfeil: gebogen 1">
            <a:extLst>
              <a:ext uri="{FF2B5EF4-FFF2-40B4-BE49-F238E27FC236}">
                <a16:creationId xmlns:a16="http://schemas.microsoft.com/office/drawing/2014/main" id="{0DF07AC5-B455-B150-140B-6FC34A0BD9DB}"/>
              </a:ext>
            </a:extLst>
          </p:cNvPr>
          <p:cNvSpPr/>
          <p:nvPr/>
        </p:nvSpPr>
        <p:spPr>
          <a:xfrm>
            <a:off x="13130784" y="1281469"/>
            <a:ext cx="2176272" cy="2377440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Zielerreichung</a:t>
            </a:r>
            <a:endParaRPr/>
          </a:p>
        </p:txBody>
      </p:sp>
      <p:sp>
        <p:nvSpPr>
          <p:cNvPr id="245" name="Google Shape;245;p33"/>
          <p:cNvSpPr txBox="1">
            <a:spLocks noGrp="1"/>
          </p:cNvSpPr>
          <p:nvPr>
            <p:ph type="body" idx="2"/>
          </p:nvPr>
        </p:nvSpPr>
        <p:spPr>
          <a:xfrm>
            <a:off x="1901547" y="4191000"/>
            <a:ext cx="14483700" cy="397288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zur Überprüfung: Durchführung von Black-Box-Tests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verliefen positiv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/>
              <a:t>Anforderungen wurden erfüllt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erfolgreiche Abgabe der Simulation inklusive Dokumentation und Benutzerhandbuch</a:t>
            </a:r>
            <a:endParaRPr sz="4200" dirty="0"/>
          </a:p>
        </p:txBody>
      </p:sp>
      <p:pic>
        <p:nvPicPr>
          <p:cNvPr id="246" name="Google Shape;2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5225" y="6291750"/>
            <a:ext cx="7419001" cy="679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Lessons Learned</a:t>
            </a:r>
            <a:endParaRPr dirty="0"/>
          </a:p>
        </p:txBody>
      </p:sp>
      <p:sp>
        <p:nvSpPr>
          <p:cNvPr id="252" name="Google Shape;252;p3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07906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eigenständige Planung und Durchführung eines Projektes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Zeitplanung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Ressourcenmanagement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Arbeit mit WPF und ausgiebige Nutzung einer Zeichenfläche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Anwendung des MVVM-</a:t>
            </a:r>
            <a:r>
              <a:rPr lang="de-DE" sz="4400" dirty="0"/>
              <a:t>Entwurfsmusters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4625" y="7239725"/>
            <a:ext cx="10972800" cy="58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Ausblick</a:t>
            </a:r>
            <a:endParaRPr/>
          </a:p>
        </p:txBody>
      </p:sp>
      <p:sp>
        <p:nvSpPr>
          <p:cNvPr id="259" name="Google Shape;259;p3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Projekt ist abgeschlossen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keine Weiterführung geplant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Möglichkeiten zur Weiterentwicklung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Brandverhalten steuerbar durch Bodentypen: (Gras, Wasser, Steine…)</a:t>
            </a: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Baum-Visualisierung mit Bildern verbessern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Einführung von Soundeffekten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0" cy="54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Arial"/>
              <a:buNone/>
            </a:pPr>
            <a:r>
              <a:rPr lang="de-DE" b="1">
                <a:solidFill>
                  <a:srgbClr val="FFFFFF"/>
                </a:solidFill>
              </a:rPr>
              <a:t>Vielen Dank 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für</a:t>
            </a:r>
            <a:r>
              <a:rPr lang="de-DE" b="1">
                <a:solidFill>
                  <a:srgbClr val="FFFFFF"/>
                </a:solidFill>
              </a:rPr>
              <a:t> Ihre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Aufmerksamkeit.</a:t>
            </a:r>
            <a:endParaRPr/>
          </a:p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12000"/>
              <a:buFont typeface="Arial"/>
              <a:buNone/>
            </a:pPr>
            <a:endParaRPr sz="10100"/>
          </a:p>
        </p:txBody>
      </p:sp>
      <p:sp>
        <p:nvSpPr>
          <p:cNvPr id="265" name="Google Shape;265;p36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6" name="Google Shape;266;p36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267" name="Google Shape;267;p36"/>
          <p:cNvCxnSpPr/>
          <p:nvPr/>
        </p:nvCxnSpPr>
        <p:spPr>
          <a:xfrm rot="10800000">
            <a:off x="6913717" y="11661559"/>
            <a:ext cx="0" cy="1339734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Gliederung</a:t>
            </a: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1907850" y="3722925"/>
            <a:ext cx="20568300" cy="7337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Projektumfeld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Projektziel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Projektthema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>
                <a:solidFill>
                  <a:schemeClr val="dk1"/>
                </a:solidFill>
              </a:rPr>
              <a:t>Projektphasen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Anforderungen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Entwurf der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Umsetzung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Zielerreichung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Lessons Learned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Ausblick</a:t>
            </a:r>
            <a:endParaRPr sz="4200" dirty="0"/>
          </a:p>
        </p:txBody>
      </p:sp>
      <p:pic>
        <p:nvPicPr>
          <p:cNvPr id="4" name="Grafik 3" descr="Ein Bild, das Zeichnung, Entwurf, Baum, Bild enthält.&#10;&#10;KI-generierte Inhalte können fehlerhaft sein.">
            <a:extLst>
              <a:ext uri="{FF2B5EF4-FFF2-40B4-BE49-F238E27FC236}">
                <a16:creationId xmlns:a16="http://schemas.microsoft.com/office/drawing/2014/main" id="{B270E308-5F9D-BEE2-0049-9A43AFBFF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2550" y="3247437"/>
            <a:ext cx="97536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Projektumfeld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12943438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Auftrag wurde im Berufsschulunterricht erteilt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Zusammensetzung aus Lernfeldern 10, 11 und 12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des Projekts erfolgte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innerhalb des Berufsschulunterrichts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Ausbildungsbetrieb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Home-Office</a:t>
            </a:r>
            <a:endParaRPr sz="4200" dirty="0"/>
          </a:p>
        </p:txBody>
      </p:sp>
      <p:pic>
        <p:nvPicPr>
          <p:cNvPr id="8" name="Grafik 7" descr="Ein Bild, das Im Haus, Text, Bürogebäude, Computer enthält.">
            <a:extLst>
              <a:ext uri="{FF2B5EF4-FFF2-40B4-BE49-F238E27FC236}">
                <a16:creationId xmlns:a16="http://schemas.microsoft.com/office/drawing/2014/main" id="{1AF196CF-EE18-B5ED-59F1-8D84ECC58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4978" y="5120623"/>
            <a:ext cx="8582824" cy="75730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1075" y="7266300"/>
            <a:ext cx="8113126" cy="64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Projektziel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28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Programmierung einer Simulation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Simulation = möglichst realitätsnahe Nachbildung von Geschehen der Wirklichkeit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Ergebnis ist nicht vorhersehbar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Beeinflussung durch Eingabeparameter und Zufallsfaktoren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Projektthema</a:t>
            </a:r>
            <a:endParaRPr dirty="0"/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30439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55086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5075"/>
              <a:buChar char="•"/>
            </a:pPr>
            <a:r>
              <a:rPr lang="de-DE" sz="4200" dirty="0"/>
              <a:t>Simulation eines Waldbrandes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Rasterbasierte 2D-Darstellung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Zündquellen: Manuelle Brände und Blitzeinschläge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>
                <a:latin typeface="Arial"/>
                <a:ea typeface="Arial"/>
                <a:cs typeface="Arial"/>
                <a:sym typeface="Arial"/>
              </a:rPr>
              <a:t>Einflussfaktoren: Wind, Klima und Topografie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rafik 6" descr="Ein Bild, das Kinderkunst, Grafiken enthält.&#10;&#10;KI-generierte Inhalte können fehlerhaft sein.">
            <a:extLst>
              <a:ext uri="{FF2B5EF4-FFF2-40B4-BE49-F238E27FC236}">
                <a16:creationId xmlns:a16="http://schemas.microsoft.com/office/drawing/2014/main" id="{18831B8F-F8ED-4ACC-8A4B-09376BE1D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4421" y="5870448"/>
            <a:ext cx="8419579" cy="75377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Projektphasen</a:t>
            </a:r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Analysephase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Entwurfsphase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3" name="Google Shape;153;p21"/>
          <p:cNvSpPr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Implementations- und Testphase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Dokumentations-</a:t>
            </a:r>
            <a:endParaRPr sz="35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7" name="Google Shape;157;p21"/>
          <p:cNvSpPr/>
          <p:nvPr/>
        </p:nvSpPr>
        <p:spPr>
          <a:xfrm rot="5400000">
            <a:off x="9684088" y="62220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1"/>
          <p:cNvSpPr/>
          <p:nvPr/>
        </p:nvSpPr>
        <p:spPr>
          <a:xfrm rot="5400000">
            <a:off x="14210088" y="8096573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1"/>
          <p:cNvSpPr/>
          <p:nvPr/>
        </p:nvSpPr>
        <p:spPr>
          <a:xfrm rot="5400000">
            <a:off x="18727363" y="995249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1"/>
          <p:cNvSpPr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Projektplanung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62" name="Google Shape;162;p21"/>
          <p:cNvSpPr/>
          <p:nvPr/>
        </p:nvSpPr>
        <p:spPr>
          <a:xfrm rot="5400000">
            <a:off x="5222563" y="43662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Projektplanung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Anforderungen</a:t>
            </a:r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946004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7 Eingabeparameter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Zufallsfaktoren (mit verschiedenen Verteilungsfunktionen)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zeitabhängige Simulation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verschiedene Geschwindigkeiten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Auswertung der Ergebnisse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grafische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Animation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verfügbar als Windowsanwendung (.exe)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Clean-Code-Prinzipien einhalten</a:t>
            </a:r>
            <a:endParaRPr sz="4200"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Risikoanalyse</a:t>
            </a:r>
            <a:endParaRPr dirty="0"/>
          </a:p>
        </p:txBody>
      </p:sp>
      <p:sp>
        <p:nvSpPr>
          <p:cNvPr id="177" name="Google Shape;177;p2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  <p:sp>
        <p:nvSpPr>
          <p:cNvPr id="6" name="Google Shape;169;p22">
            <a:extLst>
              <a:ext uri="{FF2B5EF4-FFF2-40B4-BE49-F238E27FC236}">
                <a16:creationId xmlns:a16="http://schemas.microsoft.com/office/drawing/2014/main" id="{F2E00374-E0A1-EF53-ED99-1E8AB573BB6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892300" y="3578544"/>
            <a:ext cx="10290460" cy="248632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E</a:t>
            </a:r>
            <a:r>
              <a:rPr lang="de-DE" sz="4200" dirty="0"/>
              <a:t>: Eintrittswahrscheinlichkeit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A</a:t>
            </a:r>
            <a:r>
              <a:rPr lang="de-DE" sz="4200" dirty="0"/>
              <a:t>: Auswirkung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R</a:t>
            </a:r>
            <a:r>
              <a:rPr lang="de-DE" sz="4200" dirty="0"/>
              <a:t>: Gesamtrisiko (E x A)</a:t>
            </a:r>
            <a:endParaRPr sz="4200" dirty="0"/>
          </a:p>
        </p:txBody>
      </p:sp>
      <p:pic>
        <p:nvPicPr>
          <p:cNvPr id="3" name="Grafik 2" descr="Ein Bild, das Text, Screenshot, Quadrat, Diagramm enthält.">
            <a:extLst>
              <a:ext uri="{FF2B5EF4-FFF2-40B4-BE49-F238E27FC236}">
                <a16:creationId xmlns:a16="http://schemas.microsoft.com/office/drawing/2014/main" id="{8DB9DCEC-6EF6-538C-54BE-C77EB7653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8282" y="164681"/>
            <a:ext cx="7931974" cy="6532214"/>
          </a:xfrm>
          <a:prstGeom prst="rect">
            <a:avLst/>
          </a:prstGeom>
        </p:spPr>
      </p:pic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86B77447-E4DA-1E57-25F6-697C22365B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805458"/>
              </p:ext>
            </p:extLst>
          </p:nvPr>
        </p:nvGraphicFramePr>
        <p:xfrm>
          <a:off x="1924812" y="6599332"/>
          <a:ext cx="20534376" cy="695198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106875">
                  <a:extLst>
                    <a:ext uri="{9D8B030D-6E8A-4147-A177-3AD203B41FA5}">
                      <a16:colId xmlns:a16="http://schemas.microsoft.com/office/drawing/2014/main" val="962355214"/>
                    </a:ext>
                  </a:extLst>
                </a:gridCol>
                <a:gridCol w="1064057">
                  <a:extLst>
                    <a:ext uri="{9D8B030D-6E8A-4147-A177-3AD203B41FA5}">
                      <a16:colId xmlns:a16="http://schemas.microsoft.com/office/drawing/2014/main" val="3908621636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3828794809"/>
                    </a:ext>
                  </a:extLst>
                </a:gridCol>
                <a:gridCol w="1152144">
                  <a:extLst>
                    <a:ext uri="{9D8B030D-6E8A-4147-A177-3AD203B41FA5}">
                      <a16:colId xmlns:a16="http://schemas.microsoft.com/office/drawing/2014/main" val="3067115801"/>
                    </a:ext>
                  </a:extLst>
                </a:gridCol>
                <a:gridCol w="13150596">
                  <a:extLst>
                    <a:ext uri="{9D8B030D-6E8A-4147-A177-3AD203B41FA5}">
                      <a16:colId xmlns:a16="http://schemas.microsoft.com/office/drawing/2014/main" val="659658353"/>
                    </a:ext>
                  </a:extLst>
                </a:gridCol>
              </a:tblGrid>
              <a:tr h="79703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Risiko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E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A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Gegenmaßnahmen (Mitigation)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1737643"/>
                  </a:ext>
                </a:extLst>
              </a:tr>
              <a:tr h="9573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R1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Performance-Probleme bei hoher Baumdichte / komplexen Effekten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3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E1656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Implementierung eines Grafikeinstellungsfensters zur Deaktivierung rechenintensiver Effekte.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549528155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R2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Zeitverzug durch zu hohe Komplexität der Visualisierung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3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4984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Priorisierung der Kernfunktionen und Nutzung von einer Checkliste zur Fortschrittskontrolle.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376623248"/>
                  </a:ext>
                </a:extLst>
              </a:tr>
              <a:tr h="111752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R3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Fehlerhafte Simulationslogik (unrealistisches Brandverhalten)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2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4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8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AC21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Durchführung von Black-Box-Tests und Definition valider Wertebereiche für Slider.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071465697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R4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Datenverlust des Quellcodes während der Entwicklung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1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5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5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94CA5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Redundante Speicherung und Versionierung mittels Git und GitHub.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355287118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Startseite</a:t>
            </a:r>
            <a:endParaRPr dirty="0"/>
          </a:p>
        </p:txBody>
      </p:sp>
      <p:sp>
        <p:nvSpPr>
          <p:cNvPr id="185" name="Google Shape;185;p2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2F50255-8B32-5BD1-57F4-4D56CB327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4" y="4069080"/>
            <a:ext cx="10875676" cy="557784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9A567E5-6EC8-7369-4FC2-4BE936107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3674" y="3090672"/>
            <a:ext cx="12427402" cy="870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GECKO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23B2FB"/>
      </a:accent1>
      <a:accent2>
        <a:srgbClr val="002D40"/>
      </a:accent2>
      <a:accent3>
        <a:srgbClr val="8D21FC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624</Words>
  <Application>Microsoft Office PowerPoint</Application>
  <PresentationFormat>Benutzerdefiniert</PresentationFormat>
  <Paragraphs>136</Paragraphs>
  <Slides>19</Slides>
  <Notes>19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2" baseType="lpstr">
      <vt:lpstr>Arial</vt:lpstr>
      <vt:lpstr>Helvetica Neue</vt:lpstr>
      <vt:lpstr>White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Dominik Hinze</cp:lastModifiedBy>
  <cp:revision>192</cp:revision>
  <dcterms:modified xsi:type="dcterms:W3CDTF">2026-02-19T09:07:57Z</dcterms:modified>
</cp:coreProperties>
</file>